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82" r:id="rId4"/>
    <p:sldId id="263" r:id="rId5"/>
    <p:sldId id="273" r:id="rId6"/>
    <p:sldId id="272" r:id="rId7"/>
    <p:sldId id="262" r:id="rId8"/>
    <p:sldId id="260" r:id="rId9"/>
    <p:sldId id="261" r:id="rId10"/>
    <p:sldId id="259" r:id="rId11"/>
    <p:sldId id="267" r:id="rId12"/>
    <p:sldId id="285" r:id="rId13"/>
    <p:sldId id="287" r:id="rId14"/>
    <p:sldId id="284" r:id="rId15"/>
    <p:sldId id="294" r:id="rId16"/>
    <p:sldId id="291" r:id="rId17"/>
    <p:sldId id="283" r:id="rId18"/>
    <p:sldId id="275" r:id="rId19"/>
    <p:sldId id="266" r:id="rId20"/>
    <p:sldId id="279" r:id="rId21"/>
    <p:sldId id="292" r:id="rId22"/>
    <p:sldId id="288" r:id="rId23"/>
    <p:sldId id="269" r:id="rId24"/>
    <p:sldId id="289" r:id="rId25"/>
    <p:sldId id="270" r:id="rId26"/>
    <p:sldId id="290" r:id="rId27"/>
    <p:sldId id="26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7AD94B-88F4-45FE-9F05-F6B3D5C68425}">
          <p14:sldIdLst>
            <p14:sldId id="256"/>
            <p14:sldId id="258"/>
            <p14:sldId id="282"/>
            <p14:sldId id="263"/>
            <p14:sldId id="273"/>
            <p14:sldId id="272"/>
            <p14:sldId id="262"/>
            <p14:sldId id="260"/>
          </p14:sldIdLst>
        </p14:section>
        <p14:section name="Untitled Section" id="{A2FEC00F-8608-4005-8BEE-A0AEE3A9E02D}">
          <p14:sldIdLst>
            <p14:sldId id="261"/>
            <p14:sldId id="259"/>
            <p14:sldId id="267"/>
            <p14:sldId id="285"/>
            <p14:sldId id="287"/>
            <p14:sldId id="284"/>
            <p14:sldId id="294"/>
            <p14:sldId id="291"/>
            <p14:sldId id="283"/>
            <p14:sldId id="275"/>
            <p14:sldId id="266"/>
            <p14:sldId id="279"/>
            <p14:sldId id="292"/>
            <p14:sldId id="288"/>
            <p14:sldId id="269"/>
            <p14:sldId id="289"/>
            <p14:sldId id="270"/>
            <p14:sldId id="29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5033" autoAdjust="0"/>
  </p:normalViewPr>
  <p:slideViewPr>
    <p:cSldViewPr snapToGrid="0">
      <p:cViewPr varScale="1">
        <p:scale>
          <a:sx n="81" d="100"/>
          <a:sy n="81" d="100"/>
        </p:scale>
        <p:origin x="163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tika g" userId="748c6bb326aa6d89" providerId="LiveId" clId="{8F9D2FB2-1A7B-4F35-A07D-5FC00C83F83E}"/>
    <pc:docChg chg="undo custSel addSld delSld modSld sldOrd modSection">
      <pc:chgData name="litika g" userId="748c6bb326aa6d89" providerId="LiveId" clId="{8F9D2FB2-1A7B-4F35-A07D-5FC00C83F83E}" dt="2025-04-03T07:57:12.635" v="228" actId="20577"/>
      <pc:docMkLst>
        <pc:docMk/>
      </pc:docMkLst>
      <pc:sldChg chg="addSp modSp mod">
        <pc:chgData name="litika g" userId="748c6bb326aa6d89" providerId="LiveId" clId="{8F9D2FB2-1A7B-4F35-A07D-5FC00C83F83E}" dt="2025-04-03T06:47:37.522" v="37" actId="14100"/>
        <pc:sldMkLst>
          <pc:docMk/>
          <pc:sldMk cId="989993110" sldId="256"/>
        </pc:sldMkLst>
        <pc:spChg chg="mod">
          <ac:chgData name="litika g" userId="748c6bb326aa6d89" providerId="LiveId" clId="{8F9D2FB2-1A7B-4F35-A07D-5FC00C83F83E}" dt="2025-04-03T06:46:28.140" v="8" actId="20577"/>
          <ac:spMkLst>
            <pc:docMk/>
            <pc:sldMk cId="989993110" sldId="256"/>
            <ac:spMk id="3" creationId="{8DA7E15F-5577-E472-5EEB-C46481EAA666}"/>
          </ac:spMkLst>
        </pc:spChg>
        <pc:spChg chg="add mod">
          <ac:chgData name="litika g" userId="748c6bb326aa6d89" providerId="LiveId" clId="{8F9D2FB2-1A7B-4F35-A07D-5FC00C83F83E}" dt="2025-04-03T06:47:37.522" v="37" actId="14100"/>
          <ac:spMkLst>
            <pc:docMk/>
            <pc:sldMk cId="989993110" sldId="256"/>
            <ac:spMk id="4" creationId="{7F7D0C1D-C072-F476-9BD3-31D476022627}"/>
          </ac:spMkLst>
        </pc:spChg>
      </pc:sldChg>
      <pc:sldChg chg="modSp mod">
        <pc:chgData name="litika g" userId="748c6bb326aa6d89" providerId="LiveId" clId="{8F9D2FB2-1A7B-4F35-A07D-5FC00C83F83E}" dt="2025-04-03T07:00:59.305" v="160" actId="20577"/>
        <pc:sldMkLst>
          <pc:docMk/>
          <pc:sldMk cId="2944014404" sldId="258"/>
        </pc:sldMkLst>
        <pc:spChg chg="mod">
          <ac:chgData name="litika g" userId="748c6bb326aa6d89" providerId="LiveId" clId="{8F9D2FB2-1A7B-4F35-A07D-5FC00C83F83E}" dt="2025-04-03T07:00:59.305" v="160" actId="20577"/>
          <ac:spMkLst>
            <pc:docMk/>
            <pc:sldMk cId="2944014404" sldId="258"/>
            <ac:spMk id="5" creationId="{DC7BA443-99A8-7A6F-DA2E-441820D56F6D}"/>
          </ac:spMkLst>
        </pc:spChg>
      </pc:sldChg>
      <pc:sldChg chg="modSp mod">
        <pc:chgData name="litika g" userId="748c6bb326aa6d89" providerId="LiveId" clId="{8F9D2FB2-1A7B-4F35-A07D-5FC00C83F83E}" dt="2025-04-03T07:51:35.281" v="198" actId="20577"/>
        <pc:sldMkLst>
          <pc:docMk/>
          <pc:sldMk cId="3264071221" sldId="259"/>
        </pc:sldMkLst>
        <pc:spChg chg="mod">
          <ac:chgData name="litika g" userId="748c6bb326aa6d89" providerId="LiveId" clId="{8F9D2FB2-1A7B-4F35-A07D-5FC00C83F83E}" dt="2025-04-03T07:51:35.281" v="198" actId="20577"/>
          <ac:spMkLst>
            <pc:docMk/>
            <pc:sldMk cId="3264071221" sldId="259"/>
            <ac:spMk id="2" creationId="{7513A726-45BD-4B17-BF54-42F7352C7AE4}"/>
          </ac:spMkLst>
        </pc:spChg>
      </pc:sldChg>
      <pc:sldChg chg="modSp mod ord">
        <pc:chgData name="litika g" userId="748c6bb326aa6d89" providerId="LiveId" clId="{8F9D2FB2-1A7B-4F35-A07D-5FC00C83F83E}" dt="2025-04-03T07:36:14.994" v="171" actId="20577"/>
        <pc:sldMkLst>
          <pc:docMk/>
          <pc:sldMk cId="2070265428" sldId="260"/>
        </pc:sldMkLst>
        <pc:spChg chg="mod">
          <ac:chgData name="litika g" userId="748c6bb326aa6d89" providerId="LiveId" clId="{8F9D2FB2-1A7B-4F35-A07D-5FC00C83F83E}" dt="2025-04-03T07:36:14.994" v="171" actId="20577"/>
          <ac:spMkLst>
            <pc:docMk/>
            <pc:sldMk cId="2070265428" sldId="260"/>
            <ac:spMk id="21" creationId="{7E5C04E6-21AF-64F0-FE2E-8BBC92E4DBE5}"/>
          </ac:spMkLst>
        </pc:spChg>
      </pc:sldChg>
      <pc:sldChg chg="modSp mod">
        <pc:chgData name="litika g" userId="748c6bb326aa6d89" providerId="LiveId" clId="{8F9D2FB2-1A7B-4F35-A07D-5FC00C83F83E}" dt="2025-04-03T07:51:11.187" v="183" actId="1076"/>
        <pc:sldMkLst>
          <pc:docMk/>
          <pc:sldMk cId="85330912" sldId="261"/>
        </pc:sldMkLst>
        <pc:spChg chg="mod">
          <ac:chgData name="litika g" userId="748c6bb326aa6d89" providerId="LiveId" clId="{8F9D2FB2-1A7B-4F35-A07D-5FC00C83F83E}" dt="2025-04-03T07:51:11.187" v="183" actId="1076"/>
          <ac:spMkLst>
            <pc:docMk/>
            <pc:sldMk cId="85330912" sldId="261"/>
            <ac:spMk id="12" creationId="{86E03E4B-C368-FBDD-C0F1-184FAEE88D78}"/>
          </ac:spMkLst>
        </pc:spChg>
      </pc:sldChg>
      <pc:sldChg chg="modSp mod">
        <pc:chgData name="litika g" userId="748c6bb326aa6d89" providerId="LiveId" clId="{8F9D2FB2-1A7B-4F35-A07D-5FC00C83F83E}" dt="2025-04-03T06:08:15.931" v="0" actId="120"/>
        <pc:sldMkLst>
          <pc:docMk/>
          <pc:sldMk cId="3343324944" sldId="263"/>
        </pc:sldMkLst>
        <pc:graphicFrameChg chg="modGraphic">
          <ac:chgData name="litika g" userId="748c6bb326aa6d89" providerId="LiveId" clId="{8F9D2FB2-1A7B-4F35-A07D-5FC00C83F83E}" dt="2025-04-03T06:08:15.931" v="0" actId="120"/>
          <ac:graphicFrameMkLst>
            <pc:docMk/>
            <pc:sldMk cId="3343324944" sldId="263"/>
            <ac:graphicFrameMk id="15" creationId="{34B68E07-6379-38F7-A257-38B4B90B1C09}"/>
          </ac:graphicFrameMkLst>
        </pc:graphicFrameChg>
      </pc:sldChg>
      <pc:sldChg chg="modSp del mod">
        <pc:chgData name="litika g" userId="748c6bb326aa6d89" providerId="LiveId" clId="{8F9D2FB2-1A7B-4F35-A07D-5FC00C83F83E}" dt="2025-04-03T07:30:02.450" v="163" actId="47"/>
        <pc:sldMkLst>
          <pc:docMk/>
          <pc:sldMk cId="4003226582" sldId="264"/>
        </pc:sldMkLst>
        <pc:spChg chg="mod">
          <ac:chgData name="litika g" userId="748c6bb326aa6d89" providerId="LiveId" clId="{8F9D2FB2-1A7B-4F35-A07D-5FC00C83F83E}" dt="2025-04-03T07:25:56.455" v="162" actId="1076"/>
          <ac:spMkLst>
            <pc:docMk/>
            <pc:sldMk cId="4003226582" sldId="264"/>
            <ac:spMk id="7" creationId="{6E22C675-132F-36CB-56B3-4D9348259ED5}"/>
          </ac:spMkLst>
        </pc:spChg>
      </pc:sldChg>
      <pc:sldChg chg="modSp mod ord">
        <pc:chgData name="litika g" userId="748c6bb326aa6d89" providerId="LiveId" clId="{8F9D2FB2-1A7B-4F35-A07D-5FC00C83F83E}" dt="2025-04-03T07:54:58.886" v="206" actId="1076"/>
        <pc:sldMkLst>
          <pc:docMk/>
          <pc:sldMk cId="2547520530" sldId="267"/>
        </pc:sldMkLst>
        <pc:spChg chg="mod">
          <ac:chgData name="litika g" userId="748c6bb326aa6d89" providerId="LiveId" clId="{8F9D2FB2-1A7B-4F35-A07D-5FC00C83F83E}" dt="2025-04-03T07:54:16.934" v="199" actId="1076"/>
          <ac:spMkLst>
            <pc:docMk/>
            <pc:sldMk cId="2547520530" sldId="267"/>
            <ac:spMk id="2" creationId="{7513A726-45BD-4B17-BF54-42F7352C7AE4}"/>
          </ac:spMkLst>
        </pc:spChg>
        <pc:spChg chg="mod">
          <ac:chgData name="litika g" userId="748c6bb326aa6d89" providerId="LiveId" clId="{8F9D2FB2-1A7B-4F35-A07D-5FC00C83F83E}" dt="2025-04-03T07:54:51.912" v="205" actId="20577"/>
          <ac:spMkLst>
            <pc:docMk/>
            <pc:sldMk cId="2547520530" sldId="267"/>
            <ac:spMk id="4" creationId="{D62E8DBB-8CAD-47AF-1F08-E5D854F507F6}"/>
          </ac:spMkLst>
        </pc:spChg>
        <pc:grpChg chg="mod">
          <ac:chgData name="litika g" userId="748c6bb326aa6d89" providerId="LiveId" clId="{8F9D2FB2-1A7B-4F35-A07D-5FC00C83F83E}" dt="2025-04-03T07:54:58.886" v="206" actId="1076"/>
          <ac:grpSpMkLst>
            <pc:docMk/>
            <pc:sldMk cId="2547520530" sldId="267"/>
            <ac:grpSpMk id="9" creationId="{38C664C6-EAF9-C7FC-DC27-E13EE4A0117C}"/>
          </ac:grpSpMkLst>
        </pc:grpChg>
      </pc:sldChg>
      <pc:sldChg chg="modSp mod">
        <pc:chgData name="litika g" userId="748c6bb326aa6d89" providerId="LiveId" clId="{8F9D2FB2-1A7B-4F35-A07D-5FC00C83F83E}" dt="2025-04-03T06:08:31.236" v="4" actId="120"/>
        <pc:sldMkLst>
          <pc:docMk/>
          <pc:sldMk cId="4049645211" sldId="272"/>
        </pc:sldMkLst>
        <pc:graphicFrameChg chg="modGraphic">
          <ac:chgData name="litika g" userId="748c6bb326aa6d89" providerId="LiveId" clId="{8F9D2FB2-1A7B-4F35-A07D-5FC00C83F83E}" dt="2025-04-03T06:08:31.236" v="4" actId="120"/>
          <ac:graphicFrameMkLst>
            <pc:docMk/>
            <pc:sldMk cId="4049645211" sldId="272"/>
            <ac:graphicFrameMk id="7" creationId="{9F578831-3002-7DF1-8E32-C83D8894A1BA}"/>
          </ac:graphicFrameMkLst>
        </pc:graphicFrameChg>
      </pc:sldChg>
      <pc:sldChg chg="modSp mod">
        <pc:chgData name="litika g" userId="748c6bb326aa6d89" providerId="LiveId" clId="{8F9D2FB2-1A7B-4F35-A07D-5FC00C83F83E}" dt="2025-04-03T06:08:25.767" v="3" actId="120"/>
        <pc:sldMkLst>
          <pc:docMk/>
          <pc:sldMk cId="3295057090" sldId="273"/>
        </pc:sldMkLst>
        <pc:graphicFrameChg chg="modGraphic">
          <ac:chgData name="litika g" userId="748c6bb326aa6d89" providerId="LiveId" clId="{8F9D2FB2-1A7B-4F35-A07D-5FC00C83F83E}" dt="2025-04-03T06:08:25.767" v="3" actId="120"/>
          <ac:graphicFrameMkLst>
            <pc:docMk/>
            <pc:sldMk cId="3295057090" sldId="273"/>
            <ac:graphicFrameMk id="11" creationId="{EBE7D136-3C61-97CE-F598-DC2E27CE2D3D}"/>
          </ac:graphicFrameMkLst>
        </pc:graphicFrameChg>
      </pc:sldChg>
      <pc:sldChg chg="ord">
        <pc:chgData name="litika g" userId="748c6bb326aa6d89" providerId="LiveId" clId="{8F9D2FB2-1A7B-4F35-A07D-5FC00C83F83E}" dt="2025-04-03T06:57:53.133" v="139"/>
        <pc:sldMkLst>
          <pc:docMk/>
          <pc:sldMk cId="362709520" sldId="275"/>
        </pc:sldMkLst>
      </pc:sldChg>
      <pc:sldChg chg="ord">
        <pc:chgData name="litika g" userId="748c6bb326aa6d89" providerId="LiveId" clId="{8F9D2FB2-1A7B-4F35-A07D-5FC00C83F83E}" dt="2025-04-03T06:57:51.351" v="137"/>
        <pc:sldMkLst>
          <pc:docMk/>
          <pc:sldMk cId="1073122196" sldId="283"/>
        </pc:sldMkLst>
      </pc:sldChg>
      <pc:sldChg chg="modSp mod ord">
        <pc:chgData name="litika g" userId="748c6bb326aa6d89" providerId="LiveId" clId="{8F9D2FB2-1A7B-4F35-A07D-5FC00C83F83E}" dt="2025-04-03T06:56:54.134" v="132" actId="123"/>
        <pc:sldMkLst>
          <pc:docMk/>
          <pc:sldMk cId="383422842" sldId="284"/>
        </pc:sldMkLst>
        <pc:spChg chg="mod">
          <ac:chgData name="litika g" userId="748c6bb326aa6d89" providerId="LiveId" clId="{8F9D2FB2-1A7B-4F35-A07D-5FC00C83F83E}" dt="2025-04-03T06:56:54.134" v="132" actId="123"/>
          <ac:spMkLst>
            <pc:docMk/>
            <pc:sldMk cId="383422842" sldId="284"/>
            <ac:spMk id="17" creationId="{F502A125-A608-9BAC-A082-810D5D4B6E15}"/>
          </ac:spMkLst>
        </pc:spChg>
      </pc:sldChg>
      <pc:sldChg chg="ord">
        <pc:chgData name="litika g" userId="748c6bb326aa6d89" providerId="LiveId" clId="{8F9D2FB2-1A7B-4F35-A07D-5FC00C83F83E}" dt="2025-04-03T06:49:34.322" v="51"/>
        <pc:sldMkLst>
          <pc:docMk/>
          <pc:sldMk cId="1220858900" sldId="285"/>
        </pc:sldMkLst>
      </pc:sldChg>
      <pc:sldChg chg="modSp mod ord">
        <pc:chgData name="litika g" userId="748c6bb326aa6d89" providerId="LiveId" clId="{8F9D2FB2-1A7B-4F35-A07D-5FC00C83F83E}" dt="2025-04-03T07:55:42.329" v="209" actId="20577"/>
        <pc:sldMkLst>
          <pc:docMk/>
          <pc:sldMk cId="1541872214" sldId="287"/>
        </pc:sldMkLst>
        <pc:spChg chg="mod">
          <ac:chgData name="litika g" userId="748c6bb326aa6d89" providerId="LiveId" clId="{8F9D2FB2-1A7B-4F35-A07D-5FC00C83F83E}" dt="2025-04-03T07:55:42.329" v="209" actId="20577"/>
          <ac:spMkLst>
            <pc:docMk/>
            <pc:sldMk cId="1541872214" sldId="287"/>
            <ac:spMk id="10" creationId="{105D0168-D09A-B9B6-2DC0-E0A76080AF36}"/>
          </ac:spMkLst>
        </pc:spChg>
      </pc:sldChg>
      <pc:sldChg chg="modSp mod">
        <pc:chgData name="litika g" userId="748c6bb326aa6d89" providerId="LiveId" clId="{8F9D2FB2-1A7B-4F35-A07D-5FC00C83F83E}" dt="2025-04-03T06:54:23.723" v="117" actId="255"/>
        <pc:sldMkLst>
          <pc:docMk/>
          <pc:sldMk cId="1653681908" sldId="291"/>
        </pc:sldMkLst>
        <pc:spChg chg="mod">
          <ac:chgData name="litika g" userId="748c6bb326aa6d89" providerId="LiveId" clId="{8F9D2FB2-1A7B-4F35-A07D-5FC00C83F83E}" dt="2025-04-03T06:54:23.723" v="117" actId="255"/>
          <ac:spMkLst>
            <pc:docMk/>
            <pc:sldMk cId="1653681908" sldId="291"/>
            <ac:spMk id="2" creationId="{1BB8A424-AAA5-3B87-A484-52F80A62C72F}"/>
          </ac:spMkLst>
        </pc:spChg>
      </pc:sldChg>
      <pc:sldChg chg="new del">
        <pc:chgData name="litika g" userId="748c6bb326aa6d89" providerId="LiveId" clId="{8F9D2FB2-1A7B-4F35-A07D-5FC00C83F83E}" dt="2025-04-03T06:49:09.217" v="45" actId="47"/>
        <pc:sldMkLst>
          <pc:docMk/>
          <pc:sldMk cId="1663875750" sldId="293"/>
        </pc:sldMkLst>
      </pc:sldChg>
      <pc:sldChg chg="new del">
        <pc:chgData name="litika g" userId="748c6bb326aa6d89" providerId="LiveId" clId="{8F9D2FB2-1A7B-4F35-A07D-5FC00C83F83E}" dt="2025-04-03T06:49:44.001" v="56" actId="47"/>
        <pc:sldMkLst>
          <pc:docMk/>
          <pc:sldMk cId="2141471401" sldId="293"/>
        </pc:sldMkLst>
      </pc:sldChg>
      <pc:sldChg chg="modSp add mod">
        <pc:chgData name="litika g" userId="748c6bb326aa6d89" providerId="LiveId" clId="{8F9D2FB2-1A7B-4F35-A07D-5FC00C83F83E}" dt="2025-04-03T07:57:12.635" v="228" actId="20577"/>
        <pc:sldMkLst>
          <pc:docMk/>
          <pc:sldMk cId="1053967767" sldId="294"/>
        </pc:sldMkLst>
        <pc:spChg chg="mod">
          <ac:chgData name="litika g" userId="748c6bb326aa6d89" providerId="LiveId" clId="{8F9D2FB2-1A7B-4F35-A07D-5FC00C83F83E}" dt="2025-04-03T07:57:12.635" v="228" actId="20577"/>
          <ac:spMkLst>
            <pc:docMk/>
            <pc:sldMk cId="1053967767" sldId="294"/>
            <ac:spMk id="17" creationId="{027D45DB-ACB2-0361-F9BC-F090DF65B0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B0672-1B94-4A60-842A-DF9F0BF0CC8B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47B17-79FE-4478-A310-1A2505B9FE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27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47B17-79FE-4478-A310-1A2505B9FEF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28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47B17-79FE-4478-A310-1A2505B9FEF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02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47B17-79FE-4478-A310-1A2505B9FEF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86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47B17-79FE-4478-A310-1A2505B9FEF6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54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40ED-9072-4C4F-9CEA-C14C47BF3680}" type="datetime1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41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F5B5-6CAF-41D5-8CB0-07D1D050A44A}" type="datetime1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23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49A2-A0C4-4C3D-BA5D-11C8B600CE21}" type="datetime1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13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9A4E-2C76-433F-86E0-1878FAAA9E39}" type="datetime1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64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5C93-6B6E-4879-98FF-F6EA92AB4576}" type="datetime1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05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0EE7-5F74-43DA-B13D-298B5068D85D}" type="datetime1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01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66AE-C2D3-43E3-B677-475DC90642F9}" type="datetime1">
              <a:rPr lang="en-IN" smtClean="0"/>
              <a:t>03-04-2025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15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CEE1-3D41-4EF1-A1F2-ECCD2F9B46DC}" type="datetime1">
              <a:rPr lang="en-IN" smtClean="0"/>
              <a:t>03-04-2025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64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3952-9F51-45C2-97E5-0F1508A1AA12}" type="datetime1">
              <a:rPr lang="en-IN" smtClean="0"/>
              <a:t>03-04-2025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28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051F-FE7E-43F3-B1F1-8F2F58200B35}" type="datetime1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6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E95E-0CFD-4C1E-B706-48955BDA58D7}" type="datetime1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6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A734B-B2F2-4314-985F-0CC4E948760F}" type="datetime1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F152-60F5-4862-82F9-1190556AA5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98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17383E-C6FC-49E7-A521-82BA6750D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9" y="99322"/>
            <a:ext cx="1576960" cy="1178263"/>
          </a:xfrm>
          <a:prstGeom prst="rect">
            <a:avLst/>
          </a:prstGeom>
        </p:spPr>
      </p:pic>
      <p:pic>
        <p:nvPicPr>
          <p:cNvPr id="1032" name="Picture 8" descr="Anna University - Wikipedia">
            <a:extLst>
              <a:ext uri="{FF2B5EF4-FFF2-40B4-BE49-F238E27FC236}">
                <a16:creationId xmlns:a16="http://schemas.microsoft.com/office/drawing/2014/main" id="{D6A094F9-77C3-45C3-9A48-8D52C03C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085" y="88372"/>
            <a:ext cx="1306884" cy="11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6F5FA9-0A71-48B8-AEAE-E35B120A096B}"/>
              </a:ext>
            </a:extLst>
          </p:cNvPr>
          <p:cNvSpPr txBox="1"/>
          <p:nvPr/>
        </p:nvSpPr>
        <p:spPr>
          <a:xfrm>
            <a:off x="1128419" y="1800692"/>
            <a:ext cx="7020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 </a:t>
            </a:r>
            <a:endParaRPr lang="en-I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B4079-B959-438A-8887-B4E86C814C3D}"/>
              </a:ext>
            </a:extLst>
          </p:cNvPr>
          <p:cNvSpPr txBox="1"/>
          <p:nvPr/>
        </p:nvSpPr>
        <p:spPr>
          <a:xfrm>
            <a:off x="1042219" y="2448779"/>
            <a:ext cx="6572866" cy="1590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" indent="-635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DETECTING CROP PATHOGENS 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" indent="-6350" algn="ctr">
              <a:lnSpc>
                <a:spcPct val="107000"/>
              </a:lnSpc>
              <a:spcAft>
                <a:spcPts val="2935"/>
              </a:spcAft>
            </a:pPr>
            <a:r>
              <a:rPr lang="en-I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WITH CONVOLUTIONAL NEURAL NETWORKS</a:t>
            </a:r>
            <a:endParaRPr lang="en-IN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30EC8A-088B-458F-9182-920EE3139846}"/>
              </a:ext>
            </a:extLst>
          </p:cNvPr>
          <p:cNvSpPr txBox="1"/>
          <p:nvPr/>
        </p:nvSpPr>
        <p:spPr>
          <a:xfrm>
            <a:off x="877407" y="5463912"/>
            <a:ext cx="393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Mrs. Sharmila 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4CB2B-BA40-B9F9-16FA-AA5B5E13E8EA}"/>
              </a:ext>
            </a:extLst>
          </p:cNvPr>
          <p:cNvSpPr txBox="1"/>
          <p:nvPr/>
        </p:nvSpPr>
        <p:spPr>
          <a:xfrm>
            <a:off x="2083981" y="3525870"/>
            <a:ext cx="4802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LITIKA G 211421104144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HARSHITHA L 211421104095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DHARSHNA SRI M 211421104056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7E15F-5577-E472-5EEB-C46481EAA666}"/>
              </a:ext>
            </a:extLst>
          </p:cNvPr>
          <p:cNvSpPr txBox="1"/>
          <p:nvPr/>
        </p:nvSpPr>
        <p:spPr>
          <a:xfrm>
            <a:off x="5938344" y="5452962"/>
            <a:ext cx="2619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Kavitha Subramani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CA5B2-7494-70D8-175E-1A000914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480" y="99322"/>
            <a:ext cx="6133822" cy="1263286"/>
          </a:xfrm>
          <a:prstGeom prst="rect">
            <a:avLst/>
          </a:pr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9317602-DCF1-5BFA-4D14-51DD9EE8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D974-5DB8-46F5-8DCA-6F8C0439CB49}" type="datetime1">
              <a:rPr lang="en-IN" smtClean="0"/>
              <a:t>03-04-2025</a:t>
            </a:fld>
            <a:endParaRPr lang="en-IN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B915504-94FA-A340-E933-FA846F33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8ED289D-0AF4-E228-ED64-2EB202A5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D0C1D-C072-F476-9BD3-31D476022627}"/>
              </a:ext>
            </a:extLst>
          </p:cNvPr>
          <p:cNvSpPr txBox="1"/>
          <p:nvPr/>
        </p:nvSpPr>
        <p:spPr>
          <a:xfrm>
            <a:off x="0" y="463163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SDG 2 : ZERO HUNGER</a:t>
            </a:r>
          </a:p>
        </p:txBody>
      </p:sp>
    </p:spTree>
    <p:extLst>
      <p:ext uri="{BB962C8B-B14F-4D97-AF65-F5344CB8AC3E}">
        <p14:creationId xmlns:p14="http://schemas.microsoft.com/office/powerpoint/2010/main" val="98999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C2F80D-70CB-5B02-5D93-2379EC2C2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90" y="1288979"/>
            <a:ext cx="7610419" cy="4280041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F4E53DC-45DF-58DF-E874-18B377E9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5399-B4F7-4EF1-B1C1-0C31D399B60F}" type="datetime1">
              <a:rPr lang="en-IN" smtClean="0"/>
              <a:t>03-04-2025</a:t>
            </a:fld>
            <a:endParaRPr lang="en-IN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F906BC-4906-00C2-15C8-C95636EB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1C6DB0-F266-FF37-D4EB-6A9AC7D8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07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4824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E8DBB-8CAD-47AF-1F08-E5D854F507F6}"/>
              </a:ext>
            </a:extLst>
          </p:cNvPr>
          <p:cNvSpPr txBox="1"/>
          <p:nvPr/>
        </p:nvSpPr>
        <p:spPr>
          <a:xfrm>
            <a:off x="1017918" y="1291056"/>
            <a:ext cx="2869324" cy="389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1. Manual Net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2. Google Net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3. Mobile Net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4. Ensemble</a:t>
            </a:r>
            <a:endParaRPr lang="en-IN" sz="3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C664C6-EAF9-C7FC-DC27-E13EE4A0117C}"/>
              </a:ext>
            </a:extLst>
          </p:cNvPr>
          <p:cNvGrpSpPr/>
          <p:nvPr/>
        </p:nvGrpSpPr>
        <p:grpSpPr>
          <a:xfrm>
            <a:off x="3887242" y="1866947"/>
            <a:ext cx="2895485" cy="3314918"/>
            <a:chOff x="0" y="0"/>
            <a:chExt cx="2365248" cy="48341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A8C5A3-1F10-C021-46B4-ECF0C485D887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75304"/>
              <a:ext cx="1258824" cy="12588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413AFB-4C43-8058-68B1-8A41EAF15C4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3296" y="2435352"/>
              <a:ext cx="1030224" cy="10302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AB4C30-8C39-3E52-697A-3E3964378CD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432" y="1130808"/>
              <a:ext cx="1194816" cy="11978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616C67-F384-89AD-635A-44B4B3F4BC8D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81584" y="0"/>
              <a:ext cx="1011936" cy="1011936"/>
            </a:xfrm>
            <a:prstGeom prst="rect">
              <a:avLst/>
            </a:prstGeom>
          </p:spPr>
        </p:pic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09D7897-2582-70BC-9C70-482039DD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6B3BB-6A15-4D59-9451-243429E41FA8}" type="datetime1">
              <a:rPr lang="en-IN" smtClean="0"/>
              <a:t>03-04-2025</a:t>
            </a:fld>
            <a:endParaRPr lang="en-IN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D23D5A4-9AAF-3CFB-2F46-2E0249A6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725701F-F1CC-FF17-D082-151EC880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52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BD906-AB7D-B467-158F-0AFDF6881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181A-9B34-9F9B-46CF-B06B3A32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67D59-BAEA-5C96-7363-5F9B4B09FE99}"/>
              </a:ext>
            </a:extLst>
          </p:cNvPr>
          <p:cNvSpPr txBox="1"/>
          <p:nvPr/>
        </p:nvSpPr>
        <p:spPr>
          <a:xfrm>
            <a:off x="367862" y="1030014"/>
            <a:ext cx="8460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Arial" panose="020B0604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 </a:t>
            </a:r>
            <a:endParaRPr lang="en-IN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98E48D2-F348-0DEF-510A-F8E671F86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125" y="168159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D6EE8-F6A6-A987-68C2-00032C83D580}"/>
              </a:ext>
            </a:extLst>
          </p:cNvPr>
          <p:cNvSpPr txBox="1"/>
          <p:nvPr/>
        </p:nvSpPr>
        <p:spPr>
          <a:xfrm>
            <a:off x="367861" y="914722"/>
            <a:ext cx="8650013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MANUAL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NET: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ManualNet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custom CNN model designed specifically for plant disease classification. Unlike pre-trained networks such as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GoogleNet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MobileNet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ManualNet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built from the ground up, focusing on feature extraction relevant to leaf diseases.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architecture consists of: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Convolutional Layers: Three 3×3 convolutional layers extract hierarchical features.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Batch Normalization &amp;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ReLU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Activation: Improves training stability and non-linearity.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Max Pooling Layers: Reduces feature map dimensions while retaining key information.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Fully Connected Layers: Two dense layers with dropout regularization for better generalization.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Softmax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Output Layer: Classifies diseases into 12 categories based on learned features.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FCCFFE0-609C-592B-751C-DC3A1862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7D662-FABE-492C-8B52-39B927F493F7}" type="datetime1">
              <a:rPr lang="en-IN" smtClean="0"/>
              <a:t>03-04-2025</a:t>
            </a:fld>
            <a:endParaRPr lang="en-IN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8218DCB-1BF1-AB24-D963-3ACEC6F2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B210D45-8DF6-18CA-1721-7FC5CB01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85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325D4-B378-9B10-96C3-EE994AA8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5DB9-6059-1B92-52B7-C028CC24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C3A23-A333-9B9A-E891-6F033A8DCEE3}"/>
              </a:ext>
            </a:extLst>
          </p:cNvPr>
          <p:cNvSpPr txBox="1"/>
          <p:nvPr/>
        </p:nvSpPr>
        <p:spPr>
          <a:xfrm>
            <a:off x="1950720" y="19489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   </a:t>
            </a:r>
            <a:endParaRPr lang="en-IN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05D0168-D09A-B9B6-2DC0-E0A76080AF3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5462" y="693573"/>
            <a:ext cx="8713076" cy="52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GOOGLE NET:</a:t>
            </a:r>
          </a:p>
          <a:p>
            <a:pPr marL="285750" indent="-28575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GoogleNet</a:t>
            </a:r>
            <a:r>
              <a:rPr lang="en-IN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also known as Inception v1, was introduced by Szegedy et al. and is a deep convolutional neural network (CNN) with 22 layers. </a:t>
            </a:r>
          </a:p>
          <a:p>
            <a:pPr marL="285750" indent="-28575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was designed to optimize computational efficiency while maintaining high accuracy. </a:t>
            </a:r>
          </a:p>
          <a:p>
            <a:pPr marL="285750" indent="-28575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key innovation in </a:t>
            </a:r>
            <a:r>
              <a:rPr lang="en-IN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GoogleNet</a:t>
            </a:r>
            <a:r>
              <a:rPr lang="en-IN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Inception module, which allows multiple convolutional operations (1×1, 3×3, and 5×5) to be performed in parallel within a single layer.</a:t>
            </a:r>
          </a:p>
          <a:p>
            <a:pPr marL="285750" indent="-28575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enhances the network’s ability to extract both local and global features effectively.</a:t>
            </a:r>
            <a:endParaRPr lang="en-IN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GoogleNet</a:t>
            </a:r>
            <a:r>
              <a:rPr lang="en-IN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also introduces auxiliary classifiers, which are intermediate </a:t>
            </a:r>
            <a:r>
              <a:rPr lang="en-IN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softmax</a:t>
            </a:r>
            <a:r>
              <a:rPr lang="en-IN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classifiers added at different depths of the network. These help in preventing the vanishing gradient problem by ensuring that gradients flow smoothly during backpropagation. </a:t>
            </a:r>
          </a:p>
          <a:p>
            <a:pPr marL="285750" indent="-28575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final layers of </a:t>
            </a:r>
            <a:r>
              <a:rPr lang="en-IN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GoogleNet</a:t>
            </a:r>
            <a:r>
              <a:rPr lang="en-IN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include global average pooling (GAP) instead of fully connected layers, significantly reducing the number of trainable parameters while maintaining high classification performance.</a:t>
            </a:r>
            <a:endParaRPr lang="en-IN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1C15203-9603-60E9-13A4-171FF8538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5C4C4-A550-437C-B8CD-C01B9EFB5678}" type="datetime1">
              <a:rPr lang="en-IN" smtClean="0"/>
              <a:t>03-04-2025</a:t>
            </a:fld>
            <a:endParaRPr lang="en-IN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03DA0B1-029B-303D-EAF5-6B57566E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71C8FBE-7CEF-A4EE-CF66-AD6EA3A6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87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7C0E9-8F27-43C7-56D5-AEDF09F40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707D-7B1E-D524-EFD2-B8B65253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47" y="89579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64950-C0F9-3307-4C78-24C189D18FB6}"/>
              </a:ext>
            </a:extLst>
          </p:cNvPr>
          <p:cNvSpPr txBox="1"/>
          <p:nvPr/>
        </p:nvSpPr>
        <p:spPr>
          <a:xfrm>
            <a:off x="1355834" y="1071973"/>
            <a:ext cx="31296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2A125-A608-9BAC-A082-810D5D4B6E15}"/>
              </a:ext>
            </a:extLst>
          </p:cNvPr>
          <p:cNvSpPr txBox="1"/>
          <p:nvPr/>
        </p:nvSpPr>
        <p:spPr>
          <a:xfrm>
            <a:off x="257503" y="619837"/>
            <a:ext cx="8628993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MOBILE NET: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MobileNet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lightweight deep learning model optimized for mobile and edge devices.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was designed by Howard et al. and is known for using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depthwise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separable convolutions, which significantly reduce computational complexity compared to traditional convolutional networks.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Unlike traditional CNNs,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MobileNet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uses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depthwise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separable convolutions, significantly reducing the number of parameters and computations without compromising accuracy. This architecture consists of 28 layers, including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depthwise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pointwise convolutions, batch normalization, and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ReLU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activations.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crucial component of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MobileNet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the width multiplier (α) and resolution multiplier (ρ), which control the model’s size and computational complexity. By adjusting these multipliers,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MobileNet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can balance accuracy and efficiency, making it suitable for real-time plant disease detection in field applications.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Times New Roman" panose="02020603050405020304" pitchFamily="18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D4F715A5-6F70-6D82-E4C7-A971AF9C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4121-6706-411F-86C2-42D4381D29FE}" type="datetime1">
              <a:rPr lang="en-IN" smtClean="0"/>
              <a:t>03-04-2025</a:t>
            </a:fld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308FF35-0449-2C7B-0462-4851C27E1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C63CE8D-B5A4-8658-95EA-9EE3EDAD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2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2DD2-DCE7-327A-2822-4CA38278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B498-73E6-6D11-F42E-2EAEF48F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47" y="89579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Description</a:t>
            </a:r>
            <a:endParaRPr lang="en-IN" sz="9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E56BC-D4E6-77BF-023C-A272B4986E03}"/>
              </a:ext>
            </a:extLst>
          </p:cNvPr>
          <p:cNvSpPr txBox="1"/>
          <p:nvPr/>
        </p:nvSpPr>
        <p:spPr>
          <a:xfrm>
            <a:off x="1355834" y="1071973"/>
            <a:ext cx="31296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222222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D45DB-ACB2-0361-F9BC-F090DF65B00E}"/>
              </a:ext>
            </a:extLst>
          </p:cNvPr>
          <p:cNvSpPr txBox="1"/>
          <p:nvPr/>
        </p:nvSpPr>
        <p:spPr>
          <a:xfrm>
            <a:off x="257503" y="619837"/>
            <a:ext cx="8628993" cy="531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ENSEMBLE METHOD: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nsemble learning is employed to further enhance classification accuracy by combining features extracted from multiple models. In this study, </a:t>
            </a:r>
            <a:r>
              <a:rPr lang="en-I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GoogleNet</a:t>
            </a: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I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MobileNet</a:t>
            </a: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are integrated using a feature fusion technique to leverage their strengths:</a:t>
            </a:r>
          </a:p>
          <a:p>
            <a:pPr marL="800100" lvl="1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GoogleNet</a:t>
            </a: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captures multi-scale features with inception modules.</a:t>
            </a:r>
          </a:p>
          <a:p>
            <a:pPr marL="800100" lvl="1" indent="-342900"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MobileNet</a:t>
            </a: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ensures computational efficiency through </a:t>
            </a:r>
            <a:r>
              <a:rPr lang="en-I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depthwise</a:t>
            </a: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separable convolutions.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Ensemble learning improves classification accuracy by combining the strengths of multiple models. In this approach, features extracted from </a:t>
            </a:r>
            <a:r>
              <a:rPr lang="en-I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GoogleNet</a:t>
            </a:r>
            <a:r>
              <a:rPr lang="en-IN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MobileNet</a:t>
            </a: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are fused at the feature level rather than just averaging predictions. 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I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feature maps from different models are concatenated, allowing the network to leverage diverse representations of disease symptoms.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8EE62CFF-53DD-17F5-5D22-090F360C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94121-6706-411F-86C2-42D4381D29FE}" type="datetime1">
              <a:rPr lang="en-IN" smtClean="0"/>
              <a:t>03-04-2025</a:t>
            </a:fld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D2DE03B-383D-C2AB-9A5C-F2318E02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36508F-BC6E-4291-9028-D2718B1F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96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F7FE-5996-428C-45DC-4C172FAE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A424-AAA5-3B87-A484-52F80A62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lang="en-US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E1372-4AD5-A6C4-16C3-614051E1C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b="13150"/>
          <a:stretch/>
        </p:blipFill>
        <p:spPr bwMode="auto">
          <a:xfrm>
            <a:off x="578199" y="1508172"/>
            <a:ext cx="7987602" cy="3841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529FC40-ABA6-3CDC-EBE4-A39DD184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8ABF-F60C-43EC-BC1A-98D794455F87}" type="datetime1">
              <a:rPr lang="en-IN" smtClean="0"/>
              <a:t>03-04-2025</a:t>
            </a:fld>
            <a:endParaRPr lang="en-IN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C2394C1-5A5D-0E6F-FC23-BB92667A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4B8FC1D-DF1A-1D5E-05FD-FF70955D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681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8EAA6-7323-9478-B954-A04160F5C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2402-E98A-24E5-C014-9BE7A0BA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– Use Case Diagram</a:t>
            </a:r>
            <a:endParaRPr lang="en-IN" sz="6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C85BE-1BBE-114F-5C95-DB33EFE5BA9E}"/>
              </a:ext>
            </a:extLst>
          </p:cNvPr>
          <p:cNvSpPr txBox="1"/>
          <p:nvPr/>
        </p:nvSpPr>
        <p:spPr>
          <a:xfrm>
            <a:off x="311084" y="857175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 CASE DIAGRAM: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1F897-0207-A519-2385-CB321BCC0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r="18494"/>
          <a:stretch/>
        </p:blipFill>
        <p:spPr bwMode="auto">
          <a:xfrm>
            <a:off x="1403985" y="1226507"/>
            <a:ext cx="6336030" cy="50958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540B3A7-905C-8E98-13D4-B543959F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37BD-25B9-45F8-AC9C-7A49AC540273}" type="datetime1">
              <a:rPr lang="en-IN" smtClean="0"/>
              <a:t>03-04-2025</a:t>
            </a:fld>
            <a:endParaRPr lang="en-IN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AE5A197-F531-5C7A-A91F-761E9508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DA8884-A7FC-929F-B6F1-49FF476A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122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- DFD</a:t>
            </a:r>
            <a:endParaRPr lang="en-IN" sz="6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B57579-1244-B5CA-CCA6-9E25EBF55D6C}"/>
              </a:ext>
            </a:extLst>
          </p:cNvPr>
          <p:cNvSpPr txBox="1"/>
          <p:nvPr/>
        </p:nvSpPr>
        <p:spPr>
          <a:xfrm>
            <a:off x="367862" y="914400"/>
            <a:ext cx="6490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FLOW DIAGRAM: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242CE-971E-5718-3B6D-7571AAF7F6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45" y="1378167"/>
            <a:ext cx="7516109" cy="4565433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9EC7DB3-FBC7-270A-219D-24882870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3D47-9CEA-4861-825F-E8A0CD0B3790}" type="datetime1">
              <a:rPr lang="en-IN" smtClean="0"/>
              <a:t>03-04-2025</a:t>
            </a:fld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6FB6018-8CD5-577E-591C-05A64087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7BF620C-8952-1D06-6D5B-6598D889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09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- Flow Chart </a:t>
            </a:r>
            <a:endParaRPr lang="en-IN" sz="6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58D6B-5933-622C-2EAA-6431D78237BD}"/>
              </a:ext>
            </a:extLst>
          </p:cNvPr>
          <p:cNvSpPr txBox="1"/>
          <p:nvPr/>
        </p:nvSpPr>
        <p:spPr>
          <a:xfrm>
            <a:off x="346840" y="1038889"/>
            <a:ext cx="5885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FLOW DIAGRAM: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D0690-D434-7F24-6F95-D28E98971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8" y="1729651"/>
            <a:ext cx="5734050" cy="430022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E49CC3F-FC87-771F-E744-E29908FF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D9C19-980E-4350-A699-C08A5F1D0374}" type="datetime1">
              <a:rPr lang="en-IN" smtClean="0"/>
              <a:t>03-04-2025</a:t>
            </a:fld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606711E-C50D-0918-4040-5C881476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E71C356-711B-32E0-8206-D7DA54FC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33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567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BA443-99A8-7A6F-DA2E-441820D56F6D}"/>
              </a:ext>
            </a:extLst>
          </p:cNvPr>
          <p:cNvSpPr txBox="1"/>
          <p:nvPr/>
        </p:nvSpPr>
        <p:spPr>
          <a:xfrm>
            <a:off x="314631" y="1012723"/>
            <a:ext cx="9640074" cy="4842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1360170" lvl="0" indent="-342900" algn="just" fontAlgn="base">
              <a:lnSpc>
                <a:spcPct val="155000"/>
              </a:lnSpc>
              <a:spcAft>
                <a:spcPts val="10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"/>
            </a:pP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This project presents </a:t>
            </a:r>
            <a:r>
              <a:rPr lang="en-IN" sz="20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 </a:t>
            </a: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approach for detecting crop pathogens using Ensemble Convolutional Neural Networks (CNNs) combining </a:t>
            </a:r>
            <a:r>
              <a:rPr lang="en-IN" sz="20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MobileNet</a:t>
            </a: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, </a:t>
            </a:r>
            <a:r>
              <a:rPr lang="en-IN" sz="20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ManualNet</a:t>
            </a: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, and </a:t>
            </a:r>
            <a:r>
              <a:rPr lang="en-IN" sz="20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GoogleNet</a:t>
            </a: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. </a:t>
            </a:r>
            <a:endParaRPr lang="en-IN" sz="20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Times New Roman" panose="02020603050405020304" pitchFamily="18" charset="0"/>
            </a:endParaRPr>
          </a:p>
          <a:p>
            <a:pPr marL="342900" marR="1360170" lvl="0" indent="-342900" algn="just" fontAlgn="base">
              <a:lnSpc>
                <a:spcPct val="155000"/>
              </a:lnSpc>
              <a:spcAft>
                <a:spcPts val="10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"/>
            </a:pP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Agricultural crop diseases pose a significant threat to global food security, necessitating rapid and accurate detection methods. </a:t>
            </a:r>
          </a:p>
          <a:p>
            <a:pPr marL="342900" marR="1360170" lvl="0" indent="-342900" algn="just" fontAlgn="base">
              <a:lnSpc>
                <a:spcPct val="155000"/>
              </a:lnSpc>
              <a:spcAft>
                <a:spcPts val="10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"/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Leveraging the power of deep learning, our proposed system utilizes CNN architectures to </a:t>
            </a:r>
            <a:r>
              <a:rPr lang="en-I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 images of diseased crops captured in the field</a:t>
            </a:r>
          </a:p>
          <a:p>
            <a:pPr marL="342900" marR="1360170" indent="-342900" algn="just" fontAlgn="base">
              <a:lnSpc>
                <a:spcPct val="155000"/>
              </a:lnSpc>
              <a:spcAft>
                <a:spcPts val="10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"/>
            </a:pPr>
            <a:r>
              <a:rPr lang="en-IN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The CNNs are trained on large datasets of annotated images encompassing various crop species and pathogen types, enabling robust and generalized detection capabilities.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69DDCB1-C0D7-25DA-47AE-B6EA3F1F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309ED-AB4C-450C-9275-2C4BE8D723B8}" type="datetime1">
              <a:rPr lang="en-IN" smtClean="0"/>
              <a:t>03-04-2025</a:t>
            </a:fld>
            <a:endParaRPr lang="en-IN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5A39BDA-DF7D-E52D-10B6-2066FF7E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1BDE05-5AB9-D375-F387-B7BCF31E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014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Testing /Performance Evaluation / Results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59BEB8-D6F1-870C-3E33-D6F5865AB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353684"/>
              </p:ext>
            </p:extLst>
          </p:nvPr>
        </p:nvGraphicFramePr>
        <p:xfrm>
          <a:off x="248919" y="879016"/>
          <a:ext cx="8646161" cy="5294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9693">
                  <a:extLst>
                    <a:ext uri="{9D8B030D-6E8A-4147-A177-3AD203B41FA5}">
                      <a16:colId xmlns:a16="http://schemas.microsoft.com/office/drawing/2014/main" val="2016096126"/>
                    </a:ext>
                  </a:extLst>
                </a:gridCol>
                <a:gridCol w="1746617">
                  <a:extLst>
                    <a:ext uri="{9D8B030D-6E8A-4147-A177-3AD203B41FA5}">
                      <a16:colId xmlns:a16="http://schemas.microsoft.com/office/drawing/2014/main" val="1218009526"/>
                    </a:ext>
                  </a:extLst>
                </a:gridCol>
                <a:gridCol w="1746617">
                  <a:extLst>
                    <a:ext uri="{9D8B030D-6E8A-4147-A177-3AD203B41FA5}">
                      <a16:colId xmlns:a16="http://schemas.microsoft.com/office/drawing/2014/main" val="1169305382"/>
                    </a:ext>
                  </a:extLst>
                </a:gridCol>
                <a:gridCol w="1746617">
                  <a:extLst>
                    <a:ext uri="{9D8B030D-6E8A-4147-A177-3AD203B41FA5}">
                      <a16:colId xmlns:a16="http://schemas.microsoft.com/office/drawing/2014/main" val="3510044783"/>
                    </a:ext>
                  </a:extLst>
                </a:gridCol>
                <a:gridCol w="1746617">
                  <a:extLst>
                    <a:ext uri="{9D8B030D-6E8A-4147-A177-3AD203B41FA5}">
                      <a16:colId xmlns:a16="http://schemas.microsoft.com/office/drawing/2014/main" val="2143548622"/>
                    </a:ext>
                  </a:extLst>
                </a:gridCol>
              </a:tblGrid>
              <a:tr h="5990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ACTION TO BE PERFORMED</a:t>
                      </a:r>
                      <a:r>
                        <a:rPr lang="en-IN" sz="15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b="1" kern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  <a:r>
                        <a:rPr lang="en-IN" sz="15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b="1" kern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 ACTUAL RESULT   </a:t>
                      </a: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PASS/FAIL</a:t>
                      </a:r>
                    </a:p>
                  </a:txBody>
                  <a:tcPr marL="3154" marR="3154" marT="1577" marB="1577" anchor="ctr"/>
                </a:tc>
                <a:extLst>
                  <a:ext uri="{0D108BD9-81ED-4DB2-BD59-A6C34878D82A}">
                    <a16:rowId xmlns:a16="http://schemas.microsoft.com/office/drawing/2014/main" val="822470388"/>
                  </a:ext>
                </a:extLst>
              </a:tr>
              <a:tr h="12017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uploads an image of a diseased plant leaf.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should be successfully uploaded and pre-processed for analysis.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uploaded and pre-processed successfully.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extLst>
                  <a:ext uri="{0D108BD9-81ED-4DB2-BD59-A6C34878D82A}">
                    <a16:rowId xmlns:a16="http://schemas.microsoft.com/office/drawing/2014/main" val="3746634022"/>
                  </a:ext>
                </a:extLst>
              </a:tr>
              <a:tr h="12017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classifies the uploaded image using the deep learning models.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Correct disease classification should be displayed.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 classified correctly.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extLst>
                  <a:ext uri="{0D108BD9-81ED-4DB2-BD59-A6C34878D82A}">
                    <a16:rowId xmlns:a16="http://schemas.microsoft.com/office/drawing/2014/main" val="3367755409"/>
                  </a:ext>
                </a:extLst>
              </a:tr>
              <a:tr h="12017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Ensemble model aggregates predictions from individual models.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classification should be refined based on multiple models.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Ensemble approach improved accuracy.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extLst>
                  <a:ext uri="{0D108BD9-81ED-4DB2-BD59-A6C34878D82A}">
                    <a16:rowId xmlns:a16="http://schemas.microsoft.com/office/drawing/2014/main" val="2154072640"/>
                  </a:ext>
                </a:extLst>
              </a:tr>
            </a:tbl>
          </a:graphicData>
        </a:graphic>
      </p:graphicFrame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E86C645-C0F8-604E-2FF4-EBA2E9B7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ABEC-E250-4C8A-830F-F30A5E04A700}" type="datetime1">
              <a:rPr lang="en-IN" smtClean="0"/>
              <a:t>03-04-2025</a:t>
            </a:fld>
            <a:endParaRPr lang="en-IN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E072CBE-A71D-505D-67B9-80BDD387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3EDE6BE-42D7-F869-057D-A7297044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232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54011-A32A-CC30-CCF6-33DC313B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A5F7-ECF4-9681-9B80-600363C3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Testing /Performance Evaluation / Results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87E7C7-4A17-938E-DA25-59D6F009E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42558"/>
              </p:ext>
            </p:extLst>
          </p:nvPr>
        </p:nvGraphicFramePr>
        <p:xfrm>
          <a:off x="376094" y="900752"/>
          <a:ext cx="8535902" cy="5340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8527">
                  <a:extLst>
                    <a:ext uri="{9D8B030D-6E8A-4147-A177-3AD203B41FA5}">
                      <a16:colId xmlns:a16="http://schemas.microsoft.com/office/drawing/2014/main" val="2016096126"/>
                    </a:ext>
                  </a:extLst>
                </a:gridCol>
                <a:gridCol w="1911646">
                  <a:extLst>
                    <a:ext uri="{9D8B030D-6E8A-4147-A177-3AD203B41FA5}">
                      <a16:colId xmlns:a16="http://schemas.microsoft.com/office/drawing/2014/main" val="1218009526"/>
                    </a:ext>
                  </a:extLst>
                </a:gridCol>
                <a:gridCol w="1864289">
                  <a:extLst>
                    <a:ext uri="{9D8B030D-6E8A-4147-A177-3AD203B41FA5}">
                      <a16:colId xmlns:a16="http://schemas.microsoft.com/office/drawing/2014/main" val="1169305382"/>
                    </a:ext>
                  </a:extLst>
                </a:gridCol>
                <a:gridCol w="1597962">
                  <a:extLst>
                    <a:ext uri="{9D8B030D-6E8A-4147-A177-3AD203B41FA5}">
                      <a16:colId xmlns:a16="http://schemas.microsoft.com/office/drawing/2014/main" val="3510044783"/>
                    </a:ext>
                  </a:extLst>
                </a:gridCol>
                <a:gridCol w="1523478">
                  <a:extLst>
                    <a:ext uri="{9D8B030D-6E8A-4147-A177-3AD203B41FA5}">
                      <a16:colId xmlns:a16="http://schemas.microsoft.com/office/drawing/2014/main" val="2143548622"/>
                    </a:ext>
                  </a:extLst>
                </a:gridCol>
              </a:tblGrid>
              <a:tr h="6423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  <a:r>
                        <a:rPr lang="en-IN" sz="16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b="1" kern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ACTION TO BE PERFORMED</a:t>
                      </a: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 ACTUAL RESULT  </a:t>
                      </a: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PASS/FAIL</a:t>
                      </a:r>
                    </a:p>
                  </a:txBody>
                  <a:tcPr marL="3154" marR="3154" marT="1577" marB="1577" anchor="ctr"/>
                </a:tc>
                <a:extLst>
                  <a:ext uri="{0D108BD9-81ED-4DB2-BD59-A6C34878D82A}">
                    <a16:rowId xmlns:a16="http://schemas.microsoft.com/office/drawing/2014/main" val="822470388"/>
                  </a:ext>
                </a:extLst>
              </a:tr>
              <a:tr h="12819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requests additional insights on disease symptoms and possible treatments.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should display relevant disease details and treatment recommendations.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Insights and remedies displayed accurately.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6634022"/>
                  </a:ext>
                </a:extLst>
              </a:tr>
              <a:tr h="9798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logs into the system with valid credentials.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Successful authentication and redirection to the home page.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logged in successfully.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755409"/>
                  </a:ext>
                </a:extLst>
              </a:tr>
              <a:tr h="9798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2365" marR="2365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logs out from the system.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should be logged out and redirected to the login page.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Logout executed successfully.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buNone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072640"/>
                  </a:ext>
                </a:extLst>
              </a:tr>
            </a:tbl>
          </a:graphicData>
        </a:graphic>
      </p:graphicFrame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23122FE-FCAC-6CFD-47BC-45EDD801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9989-4FAB-4E93-836F-736C5355265E}" type="datetime1">
              <a:rPr lang="en-IN" smtClean="0"/>
              <a:t>03-04-2025</a:t>
            </a:fld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7D861CD-974E-C66C-FC00-5B320EA0A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DDCAED3-9114-12EB-B8ED-F10A77C6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267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D8796-FD80-4E95-3667-6601EA68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3983-E996-B752-1F1E-47547844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Evaluation / Results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CC6FA-B836-2E4D-CC78-2021D9A72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46" y="1837518"/>
            <a:ext cx="4435224" cy="3673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D1DAB9-B653-B4AB-8851-039D7BD9F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17" y="1837518"/>
            <a:ext cx="3397437" cy="3673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68B57-E889-CCB5-FFB9-AB381B59FF00}"/>
              </a:ext>
            </a:extLst>
          </p:cNvPr>
          <p:cNvSpPr txBox="1"/>
          <p:nvPr/>
        </p:nvSpPr>
        <p:spPr>
          <a:xfrm>
            <a:off x="372446" y="1374895"/>
            <a:ext cx="215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Classification Report: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D691E-0C31-A185-C8C2-F1956A2AB711}"/>
              </a:ext>
            </a:extLst>
          </p:cNvPr>
          <p:cNvSpPr txBox="1"/>
          <p:nvPr/>
        </p:nvSpPr>
        <p:spPr>
          <a:xfrm>
            <a:off x="5374117" y="1380250"/>
            <a:ext cx="18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Confusion Matrix: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47E6420-4A5D-09EE-30F1-F1F416B6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BA04-4BC2-41E6-B075-739A7901DCBD}" type="datetime1">
              <a:rPr lang="en-IN" smtClean="0"/>
              <a:t>03-04-2025</a:t>
            </a:fld>
            <a:endParaRPr lang="en-IN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79B4AAE-1655-6788-9D0B-D7A5409FE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418052A-371E-BDA1-B1CB-87ED3F7A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47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Shots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C01853C-8DEA-DBEE-5A3C-D6571149B1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" y="1327735"/>
            <a:ext cx="3352800" cy="2490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6C9F0D-637C-58A0-6DA9-C0A01B8B0FA2}"/>
              </a:ext>
            </a:extLst>
          </p:cNvPr>
          <p:cNvSpPr txBox="1"/>
          <p:nvPr/>
        </p:nvSpPr>
        <p:spPr>
          <a:xfrm>
            <a:off x="273269" y="696249"/>
            <a:ext cx="6584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OUTPUT SCREENSHOT:</a:t>
            </a:r>
            <a:endParaRPr lang="en-IN" sz="3200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9E6E14FD-9134-8720-9119-E5CF8703738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12374" y="1583138"/>
            <a:ext cx="3943350" cy="2179073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A47EFE-3536-7385-E81E-468E9D8CC7F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3269" y="3875164"/>
            <a:ext cx="4015280" cy="2398428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995D444F-D503-FF49-0BAA-CB7E380DC96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10939" y="4010568"/>
            <a:ext cx="3649498" cy="2097425"/>
          </a:xfrm>
          <a:prstGeom prst="rect">
            <a:avLst/>
          </a:pr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A1E814D4-197E-5D16-6C22-3968FBBF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0D4F4-C083-4FA8-B4C6-D9C8A626B06E}" type="datetime1">
              <a:rPr lang="en-IN" smtClean="0"/>
              <a:t>03-04-2025</a:t>
            </a:fld>
            <a:endParaRPr lang="en-IN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91DD783-D006-B2A7-6E38-7CBD3997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8EA46BA-80A4-6588-E5C4-D352E8C1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523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3077-6D02-CE4D-D4F8-094054026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395F-893D-7F37-D0EB-DD801F9B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Shots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994C7-9C01-3905-9C3C-0B899AEBF6FA}"/>
              </a:ext>
            </a:extLst>
          </p:cNvPr>
          <p:cNvSpPr txBox="1"/>
          <p:nvPr/>
        </p:nvSpPr>
        <p:spPr>
          <a:xfrm>
            <a:off x="138277" y="678308"/>
            <a:ext cx="6826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OUTPUT SCREENSHOT:</a:t>
            </a:r>
            <a:endParaRPr lang="en-IN" sz="2400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2E2D8ADD-448B-05E2-B476-711006FD8B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344" y="1337303"/>
            <a:ext cx="3670080" cy="2298563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42C34149-8DF1-3DF9-612F-4B16143382C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78781" y="1676007"/>
            <a:ext cx="4445875" cy="4384790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08532E5E-5593-3BC9-497E-1695228C5C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9344" y="3734531"/>
            <a:ext cx="3670080" cy="2523155"/>
          </a:xfrm>
          <a:prstGeom prst="rect">
            <a:avLst/>
          </a:prstGeom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FE1F54D-1A86-437D-661B-B59FF069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B04AD-1147-4788-A0A1-87BEB745B706}" type="datetime1">
              <a:rPr lang="en-IN" smtClean="0"/>
              <a:t>03-04-2025</a:t>
            </a:fld>
            <a:endParaRPr lang="en-IN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5E752D-0858-402C-8A08-8EA5A596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C4E6E93-A80B-FBB1-763E-AB17FE4F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38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7174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80BF4-1F71-6987-EE82-89121F73EEBA}"/>
              </a:ext>
            </a:extLst>
          </p:cNvPr>
          <p:cNvSpPr txBox="1"/>
          <p:nvPr/>
        </p:nvSpPr>
        <p:spPr>
          <a:xfrm>
            <a:off x="523547" y="1275934"/>
            <a:ext cx="7594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532D8C0-E542-4F4C-872A-F6F36474F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1" y="1200939"/>
            <a:ext cx="902439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Automatically learn features from leaf images for precise pathogen detection.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Scalable solution reducing reliance on manual inspections.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Enables early detection and timely intervention for sustainable farming.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Advances precision agriculture, safeguarding crop health and improving yields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CNN-based models improve the accuracy and speed of crop disease diagnosis.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B9F39586-49B3-6F6B-65D7-66EE50BB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3144484"/>
            <a:ext cx="6020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E91CE2D4-7E16-8E24-FE7A-C94910DC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53A4-3C32-469E-AA2C-B2FB2CECC2CD}" type="datetime1">
              <a:rPr lang="en-IN" smtClean="0"/>
              <a:t>03-04-2025</a:t>
            </a:fld>
            <a:endParaRPr lang="en-IN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2AF6EA8-241B-D0C5-50D8-0B6733F1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0B269BC-7871-33DE-226D-684B7AD8E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93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1C411-5D27-92D9-9597-A574A49E1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1543-D256-4B75-AAD7-A2A93EAD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967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Enhancement</a:t>
            </a:r>
            <a:endParaRPr lang="en-IN" sz="199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DE51229-E45D-7380-3B94-BA96E7301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7943"/>
            <a:ext cx="9144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just" defTabSz="914400">
              <a:buFont typeface="Wingdings" panose="05000000000000000000" pitchFamily="2" charset="2"/>
              <a:buChar char="v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Improve model generalization for different environments and crop varieties.</a:t>
            </a:r>
          </a:p>
          <a:p>
            <a:pPr marL="285750" indent="-285750" algn="just" defTabSz="914400">
              <a:buFont typeface="Wingdings" panose="05000000000000000000" pitchFamily="2" charset="2"/>
              <a:buChar char="v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Integrate multi-modal data (soil conditions, weather, plant growth stages).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Develop lightweight models for real-time mobile or drone   deployment.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Collaborate with agronomists to refine and enhance model robustness.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defTabSz="914400">
              <a:buFont typeface="Wingdings" panose="05000000000000000000" pitchFamily="2" charset="2"/>
              <a:buChar char="v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DE6BBD-6789-A559-6024-B7951F3258FD}"/>
              </a:ext>
            </a:extLst>
          </p:cNvPr>
          <p:cNvGrpSpPr/>
          <p:nvPr/>
        </p:nvGrpSpPr>
        <p:grpSpPr>
          <a:xfrm>
            <a:off x="388266" y="8015564"/>
            <a:ext cx="447675" cy="2843530"/>
            <a:chOff x="0" y="0"/>
            <a:chExt cx="448056" cy="2843781"/>
          </a:xfrm>
        </p:grpSpPr>
        <p:sp>
          <p:nvSpPr>
            <p:cNvPr id="17" name="Shape 1329">
              <a:extLst>
                <a:ext uri="{FF2B5EF4-FFF2-40B4-BE49-F238E27FC236}">
                  <a16:creationId xmlns:a16="http://schemas.microsoft.com/office/drawing/2014/main" id="{C572635F-1B29-1347-2E62-B6C5D43430D6}"/>
                </a:ext>
              </a:extLst>
            </p:cNvPr>
            <p:cNvSpPr/>
            <p:nvPr/>
          </p:nvSpPr>
          <p:spPr>
            <a:xfrm>
              <a:off x="0" y="0"/>
              <a:ext cx="448056" cy="2843781"/>
            </a:xfrm>
            <a:custGeom>
              <a:avLst/>
              <a:gdLst/>
              <a:ahLst/>
              <a:cxnLst/>
              <a:rect l="0" t="0" r="0" b="0"/>
              <a:pathLst>
                <a:path w="448056" h="2843781">
                  <a:moveTo>
                    <a:pt x="0" y="0"/>
                  </a:moveTo>
                  <a:lnTo>
                    <a:pt x="448056" y="2843781"/>
                  </a:lnTo>
                  <a:lnTo>
                    <a:pt x="0" y="284378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90C226">
                <a:alpha val="85098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A4B9E7B-0C53-45E4-78A0-68BFD036F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5D76-5C37-4B23-B5BC-C1B275BC16C1}" type="datetime1">
              <a:rPr lang="en-IN" smtClean="0"/>
              <a:t>03-04-2025</a:t>
            </a:fld>
            <a:endParaRPr lang="en-IN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EB3553C-6280-90FA-0C2F-C026441E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A01CBDF-01A0-1744-7C77-59236D5A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508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Paper/ URL</a:t>
            </a:r>
            <a:endParaRPr lang="en-IN" sz="32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D369E8-824B-4704-91D5-7D9A997346C0}"/>
              </a:ext>
            </a:extLst>
          </p:cNvPr>
          <p:cNvSpPr txBox="1">
            <a:spLocks/>
          </p:cNvSpPr>
          <p:nvPr/>
        </p:nvSpPr>
        <p:spPr>
          <a:xfrm>
            <a:off x="390433" y="1587898"/>
            <a:ext cx="7886700" cy="530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E185D-CF05-35D5-C3D8-37C3E9908E56}"/>
              </a:ext>
            </a:extLst>
          </p:cNvPr>
          <p:cNvSpPr txBox="1"/>
          <p:nvPr/>
        </p:nvSpPr>
        <p:spPr>
          <a:xfrm>
            <a:off x="390433" y="1125643"/>
            <a:ext cx="842624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Ammar Oad, Syed Shoaib Abbas, Amna Zafar, Beenish Ayesha Akram, "Plant Leaf Infection Location Using Gathering Learning and Reasonable AI.</a:t>
            </a:r>
          </a:p>
          <a:p>
            <a:pPr marL="342900" indent="-342900" algn="just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Deepti Dighe, Harshada Joshi, Aishwarya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Katkar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Sneha Patil, Prof. Shrikant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Kokate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"Overview of Trim Suggestion Frameworks," Universal Investigate Diary of Designing and Innovation (IRJET), 2018.</a:t>
            </a:r>
          </a:p>
          <a:p>
            <a:pPr marL="342900" indent="-342900" algn="just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Dhruvi Gosai, Chintal Raval, Rikin Nayak, Hardik Jayswal,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Axat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Patel, "IoT-enabled framework for soil testing," Universal Diary of Logical Inquire about in Computer Science, Building and Data Innovation, 2021.</a:t>
            </a:r>
          </a:p>
          <a:p>
            <a:pPr marL="342900" indent="-342900" algn="just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Feng Dong, Mir Sajjad Hussain Talpur, and Mueen Uddin, "Machine Learning and Profound Learning for Plant Infection Classification and Detection.</a:t>
            </a:r>
          </a:p>
          <a:p>
            <a:pPr marL="342900" indent="-342900" algn="just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Manowarul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Islam, Md Abdul Ahad Adil, Md. Alamin Talukder, Md. Khabir Uddin Ahamed, Md Ashraf Uddin, Md. Kamran Hasan, Selina Sharmin, Md. Mahbubur Rahman, Sumon Kumar Debnath, "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DeepCrop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Profound learning-based trim malady forecast with web application.</a:t>
            </a:r>
          </a:p>
          <a:p>
            <a:pPr marL="342900" indent="-342900" algn="just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Minah Jung, Jong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Melody, Ah‑Young Shin,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Beomjo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Choi,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Sangjin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Go, Suk‑Yoon Kwon, Juhan Stop, Sung Goo Stop, Yong‑Min Kim, "Development of profound learning‑based infection discovery demonstrate in plants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197C27F-FF41-7ADC-66D6-2DAD95B3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00E5-2FF4-47C5-8392-4BAB72455044}" type="datetime1">
              <a:rPr lang="en-IN" smtClean="0"/>
              <a:t>03-04-2025</a:t>
            </a:fld>
            <a:endParaRPr lang="en-IN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7CA9270-C603-AAFE-AF8D-21707AE3C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39D0FD-7DDF-85C2-DC25-FD816727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45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E3973-5CB2-B295-1E11-CA5D4A9BE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7439-3E46-FB72-889A-830805CB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567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2CDF2-10EA-7F7B-6A0E-C3116661B0C2}"/>
              </a:ext>
            </a:extLst>
          </p:cNvPr>
          <p:cNvSpPr txBox="1"/>
          <p:nvPr/>
        </p:nvSpPr>
        <p:spPr>
          <a:xfrm>
            <a:off x="524479" y="1143692"/>
            <a:ext cx="78866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crop pathogens is crucial for ensuring agricultural productivity and food security.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increasing prevalence of plant diseases due to climate change and global trade, timely and accurate identification of these pathogens has become imperative.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(CNNs), a powerful deep learning architecture, have shown remarkable performance in image classification tasks, making them an ideal choice for this application.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Ensemble CNNs, we can develop systems that automatically recognize and classify crop pathogens from images, facilitating early intervention and effective management strategies.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7C54495-AD2F-5AA4-9614-E9C85787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046C-5A46-4866-963E-AF99A910C767}" type="datetime1">
              <a:rPr lang="en-IN" smtClean="0"/>
              <a:t>03-04-2025</a:t>
            </a:fld>
            <a:endParaRPr lang="en-IN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AAC2AD-06B5-69B6-A1FD-B5CB7F29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BFCAFC-4352-3754-8B8D-2A00DC49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83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B761F-2113-72A7-0379-D3B8DF17BB28}"/>
              </a:ext>
            </a:extLst>
          </p:cNvPr>
          <p:cNvSpPr txBox="1"/>
          <p:nvPr/>
        </p:nvSpPr>
        <p:spPr>
          <a:xfrm>
            <a:off x="1310442" y="1615232"/>
            <a:ext cx="6065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4B68E07-6379-38F7-A257-38B4B90B1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39001"/>
              </p:ext>
            </p:extLst>
          </p:nvPr>
        </p:nvGraphicFramePr>
        <p:xfrm>
          <a:off x="266218" y="925975"/>
          <a:ext cx="8484243" cy="5243332"/>
        </p:xfrm>
        <a:graphic>
          <a:graphicData uri="http://schemas.openxmlformats.org/drawingml/2006/table">
            <a:tbl>
              <a:tblPr/>
              <a:tblGrid>
                <a:gridCol w="474012">
                  <a:extLst>
                    <a:ext uri="{9D8B030D-6E8A-4147-A177-3AD203B41FA5}">
                      <a16:colId xmlns:a16="http://schemas.microsoft.com/office/drawing/2014/main" val="403549175"/>
                    </a:ext>
                  </a:extLst>
                </a:gridCol>
                <a:gridCol w="1162543">
                  <a:extLst>
                    <a:ext uri="{9D8B030D-6E8A-4147-A177-3AD203B41FA5}">
                      <a16:colId xmlns:a16="http://schemas.microsoft.com/office/drawing/2014/main" val="2828841454"/>
                    </a:ext>
                  </a:extLst>
                </a:gridCol>
                <a:gridCol w="525256">
                  <a:extLst>
                    <a:ext uri="{9D8B030D-6E8A-4147-A177-3AD203B41FA5}">
                      <a16:colId xmlns:a16="http://schemas.microsoft.com/office/drawing/2014/main" val="1718416039"/>
                    </a:ext>
                  </a:extLst>
                </a:gridCol>
                <a:gridCol w="1216786">
                  <a:extLst>
                    <a:ext uri="{9D8B030D-6E8A-4147-A177-3AD203B41FA5}">
                      <a16:colId xmlns:a16="http://schemas.microsoft.com/office/drawing/2014/main" val="2639348060"/>
                    </a:ext>
                  </a:extLst>
                </a:gridCol>
                <a:gridCol w="1269120">
                  <a:extLst>
                    <a:ext uri="{9D8B030D-6E8A-4147-A177-3AD203B41FA5}">
                      <a16:colId xmlns:a16="http://schemas.microsoft.com/office/drawing/2014/main" val="380799108"/>
                    </a:ext>
                  </a:extLst>
                </a:gridCol>
                <a:gridCol w="1869790">
                  <a:extLst>
                    <a:ext uri="{9D8B030D-6E8A-4147-A177-3AD203B41FA5}">
                      <a16:colId xmlns:a16="http://schemas.microsoft.com/office/drawing/2014/main" val="1491008604"/>
                    </a:ext>
                  </a:extLst>
                </a:gridCol>
                <a:gridCol w="1966736">
                  <a:extLst>
                    <a:ext uri="{9D8B030D-6E8A-4147-A177-3AD203B41FA5}">
                      <a16:colId xmlns:a16="http://schemas.microsoft.com/office/drawing/2014/main" val="2900228057"/>
                    </a:ext>
                  </a:extLst>
                </a:gridCol>
              </a:tblGrid>
              <a:tr h="568063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265807"/>
                  </a:ext>
                </a:extLst>
              </a:tr>
              <a:tr h="2587970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Towards Scalable Within-Season Crop Mapping With Phenology Normalization and Deep Learning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Zijun Yang,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Chunyuan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Diao, Feng Gao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Journal of Selected Topics in Applied Earth Observations and Remote Sensing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of ML algorithms (CHAID, KNN, Decision Tree, Naive Bayes, Neural Network, Ensemble methods); Hadoop framework for intensive tasks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over 90% accuracy for end-of-season crop mapping (corn and soybeans), 85% accuracy earlier in growing season; improved scalability and robustness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505902"/>
                  </a:ext>
                </a:extLst>
              </a:tr>
              <a:tr h="2087299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 Recommendation using Machine Learning Techniques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Shafiulla Shariff, Shwetha R B, Ramya O G, Pushpa H, Pooja K R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Journal of Engineering Research &amp; Technology (IJERT)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algorithms like KNN, Decision Tree, Naive Bayes, Random Forest, Gradient Boosting used to analyze soil characteristics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Accurate crop recommendations, helps improve productivity and supports sustainable farming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698876"/>
                  </a:ext>
                </a:extLst>
              </a:tr>
            </a:tbl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9303C48-2281-757D-F827-57D3C0016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1AF0C-91C2-40AE-99DF-16BB2F133D13}" type="datetime1">
              <a:rPr lang="en-IN" smtClean="0"/>
              <a:t>03-04-2025</a:t>
            </a:fld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52D1AB6-6274-4347-6807-12981CDC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7282ADC-35C5-DBAE-0C50-DCCF8422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32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BE7D136-3C61-97CE-F598-DC2E27CE2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121239"/>
              </p:ext>
            </p:extLst>
          </p:nvPr>
        </p:nvGraphicFramePr>
        <p:xfrm>
          <a:off x="277792" y="821803"/>
          <a:ext cx="8553691" cy="5359078"/>
        </p:xfrm>
        <a:graphic>
          <a:graphicData uri="http://schemas.openxmlformats.org/drawingml/2006/table">
            <a:tbl>
              <a:tblPr/>
              <a:tblGrid>
                <a:gridCol w="499224">
                  <a:extLst>
                    <a:ext uri="{9D8B030D-6E8A-4147-A177-3AD203B41FA5}">
                      <a16:colId xmlns:a16="http://schemas.microsoft.com/office/drawing/2014/main" val="767439052"/>
                    </a:ext>
                  </a:extLst>
                </a:gridCol>
                <a:gridCol w="1225175">
                  <a:extLst>
                    <a:ext uri="{9D8B030D-6E8A-4147-A177-3AD203B41FA5}">
                      <a16:colId xmlns:a16="http://schemas.microsoft.com/office/drawing/2014/main" val="3087282486"/>
                    </a:ext>
                  </a:extLst>
                </a:gridCol>
                <a:gridCol w="492182">
                  <a:extLst>
                    <a:ext uri="{9D8B030D-6E8A-4147-A177-3AD203B41FA5}">
                      <a16:colId xmlns:a16="http://schemas.microsoft.com/office/drawing/2014/main" val="2202363651"/>
                    </a:ext>
                  </a:extLst>
                </a:gridCol>
                <a:gridCol w="1042103">
                  <a:extLst>
                    <a:ext uri="{9D8B030D-6E8A-4147-A177-3AD203B41FA5}">
                      <a16:colId xmlns:a16="http://schemas.microsoft.com/office/drawing/2014/main" val="3949586597"/>
                    </a:ext>
                  </a:extLst>
                </a:gridCol>
                <a:gridCol w="1422329">
                  <a:extLst>
                    <a:ext uri="{9D8B030D-6E8A-4147-A177-3AD203B41FA5}">
                      <a16:colId xmlns:a16="http://schemas.microsoft.com/office/drawing/2014/main" val="2190782917"/>
                    </a:ext>
                  </a:extLst>
                </a:gridCol>
                <a:gridCol w="1943380">
                  <a:extLst>
                    <a:ext uri="{9D8B030D-6E8A-4147-A177-3AD203B41FA5}">
                      <a16:colId xmlns:a16="http://schemas.microsoft.com/office/drawing/2014/main" val="3238441439"/>
                    </a:ext>
                  </a:extLst>
                </a:gridCol>
                <a:gridCol w="1929298">
                  <a:extLst>
                    <a:ext uri="{9D8B030D-6E8A-4147-A177-3AD203B41FA5}">
                      <a16:colId xmlns:a16="http://schemas.microsoft.com/office/drawing/2014/main" val="281594923"/>
                    </a:ext>
                  </a:extLst>
                </a:gridCol>
              </a:tblGrid>
              <a:tr h="608847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033763"/>
                  </a:ext>
                </a:extLst>
              </a:tr>
              <a:tr h="2513072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 Recommendation System using Machine Learning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Dhruvi Gosai, Chintal Raval, Rikin Nayak, Hardik Jayswal,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Axat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Patel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Journal of Scientific Research in Computer Science, Engineering and Information Technology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IoT-based system with sensors for soil temperature, moisture, pH, NPK; uses Random Forest and CNN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Suggests suitable crops based on soil properties and detects potential plant diseases using CNN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79348"/>
                  </a:ext>
                </a:extLst>
              </a:tr>
              <a:tr h="2237159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 Recommendation System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Pradeepa Bandara, Thilini Weerasooriya,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Ruchirawya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T.H.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Journal of Computer Applications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Combines environmental detection (Arduino), ML (Naive Bayes, SVM, K-Means Clustering), NLP (Sentiment Analysis)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Predicts suitable crop type based on real-time environmental conditions; ensures high accuracy and efficiency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602500"/>
                  </a:ext>
                </a:extLst>
              </a:tr>
            </a:tbl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21EA269-AE70-A7C2-48DB-D234D98F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7AD8-F999-47B3-9AB7-83C122B91E41}" type="datetime1">
              <a:rPr lang="en-IN" smtClean="0"/>
              <a:t>03-04-2025</a:t>
            </a:fld>
            <a:endParaRPr lang="en-IN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18537AF-F2A1-4C89-2194-1C4F5B5E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C89A06C-9C18-C5E7-C945-82C35644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05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578831-3002-7DF1-8E32-C83D8894A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17015"/>
              </p:ext>
            </p:extLst>
          </p:nvPr>
        </p:nvGraphicFramePr>
        <p:xfrm>
          <a:off x="300942" y="833378"/>
          <a:ext cx="8380071" cy="5312780"/>
        </p:xfrm>
        <a:graphic>
          <a:graphicData uri="http://schemas.openxmlformats.org/drawingml/2006/table">
            <a:tbl>
              <a:tblPr/>
              <a:tblGrid>
                <a:gridCol w="489090">
                  <a:extLst>
                    <a:ext uri="{9D8B030D-6E8A-4147-A177-3AD203B41FA5}">
                      <a16:colId xmlns:a16="http://schemas.microsoft.com/office/drawing/2014/main" val="1524095187"/>
                    </a:ext>
                  </a:extLst>
                </a:gridCol>
                <a:gridCol w="1200307">
                  <a:extLst>
                    <a:ext uri="{9D8B030D-6E8A-4147-A177-3AD203B41FA5}">
                      <a16:colId xmlns:a16="http://schemas.microsoft.com/office/drawing/2014/main" val="3685867425"/>
                    </a:ext>
                  </a:extLst>
                </a:gridCol>
                <a:gridCol w="482192">
                  <a:extLst>
                    <a:ext uri="{9D8B030D-6E8A-4147-A177-3AD203B41FA5}">
                      <a16:colId xmlns:a16="http://schemas.microsoft.com/office/drawing/2014/main" val="3348987280"/>
                    </a:ext>
                  </a:extLst>
                </a:gridCol>
                <a:gridCol w="1020951">
                  <a:extLst>
                    <a:ext uri="{9D8B030D-6E8A-4147-A177-3AD203B41FA5}">
                      <a16:colId xmlns:a16="http://schemas.microsoft.com/office/drawing/2014/main" val="2204231444"/>
                    </a:ext>
                  </a:extLst>
                </a:gridCol>
                <a:gridCol w="1393459">
                  <a:extLst>
                    <a:ext uri="{9D8B030D-6E8A-4147-A177-3AD203B41FA5}">
                      <a16:colId xmlns:a16="http://schemas.microsoft.com/office/drawing/2014/main" val="2976935726"/>
                    </a:ext>
                  </a:extLst>
                </a:gridCol>
                <a:gridCol w="1903934">
                  <a:extLst>
                    <a:ext uri="{9D8B030D-6E8A-4147-A177-3AD203B41FA5}">
                      <a16:colId xmlns:a16="http://schemas.microsoft.com/office/drawing/2014/main" val="3206774274"/>
                    </a:ext>
                  </a:extLst>
                </a:gridCol>
                <a:gridCol w="1890138">
                  <a:extLst>
                    <a:ext uri="{9D8B030D-6E8A-4147-A177-3AD203B41FA5}">
                      <a16:colId xmlns:a16="http://schemas.microsoft.com/office/drawing/2014/main" val="3686762858"/>
                    </a:ext>
                  </a:extLst>
                </a:gridCol>
              </a:tblGrid>
              <a:tr h="580161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Outcome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138196"/>
                  </a:ext>
                </a:extLst>
              </a:tr>
              <a:tr h="2131755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Crop Recommendation using Machine Learning Techniques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Shafiulla Shariff, Shwetha R B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Journal of Engineering Research &amp; Technology (IJERT)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algorithms like KNN, Decision Tree, Random Forest, Naive Bayes, Gradient Boosting for soil-based crop recommendation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Suggests crops based on soil features, improving cultivation efficiency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777035"/>
                  </a:ext>
                </a:extLst>
              </a:tr>
              <a:tr h="2600864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Survey of Crop Recommendation Systems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Deepti Dighe, Harshada Joshi, Aishwarya Katkar, Sneha Patil, Prof. Shrikant Kokate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Research Journal of Engineering and Technology (IRJET)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Survey of ML algorithms (CHAID, KNN, Decision Tree, Naive Bayes, Neural Network); mentions Hadoop framework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Highlights the effectiveness of ensemble models and provides a comprehensive comparison of crop recommendation methods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746045"/>
                  </a:ext>
                </a:extLst>
              </a:tr>
            </a:tbl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9B73792-11A9-38F4-AA16-3877DA56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8713-F1C3-4F56-B46B-1D4F24CC60BD}" type="datetime1">
              <a:rPr lang="en-IN" smtClean="0"/>
              <a:t>03-04-2025</a:t>
            </a:fld>
            <a:endParaRPr lang="en-IN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B427DDD-D641-2FBD-678D-DF3AFA4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9C9EE5B-1CD1-3EA2-E99C-1D4C5A44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64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0AF83-E5E2-37C2-11E3-09CEA408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73185"/>
            <a:ext cx="7886700" cy="2711629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Traditional methods for crop disease detection are time-consuming, require expert knowledge, and lack scalability. Farmers face challenges in identifying diseases early, leading to delayed interventions and reduced yields. </a:t>
            </a:r>
          </a:p>
          <a:p>
            <a:pPr algn="just"/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There is a need for a scalable, real-time, and accurate system to detect crop pathogens and support proactive measures to ensure food security</a:t>
            </a: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rebuchet MS" panose="020B0603020202020204" pitchFamily="34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4FE91C1-9245-A006-E338-3C5F999E9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063F7-B402-4A0D-A186-1A941B3B2B0B}" type="datetime1">
              <a:rPr lang="en-IN" smtClean="0"/>
              <a:t>03-04-2025</a:t>
            </a:fld>
            <a:endParaRPr lang="en-IN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B9574CA-C1F9-5E77-0A90-C79E5218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8E010F-A290-DB61-FFFC-23D8D2CF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65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/ Hardware used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2DDA1CB-E2B8-6D25-CF91-33C80E476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5343"/>
            <a:ext cx="26321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C04E6-21AF-64F0-FE2E-8BBC92E4DBE5}"/>
              </a:ext>
            </a:extLst>
          </p:cNvPr>
          <p:cNvSpPr txBox="1"/>
          <p:nvPr/>
        </p:nvSpPr>
        <p:spPr>
          <a:xfrm>
            <a:off x="767254" y="1208690"/>
            <a:ext cx="7748096" cy="448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	: Windows 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 				: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 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			: Python3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			: Minimum i3 and above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			: Minimum 300 GB 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			: Minimum 4 GB 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0E8D32A-AB6D-6A7E-CFC0-236D65CA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1D804-495B-45A5-B4CB-CA941D95D73E}" type="datetime1">
              <a:rPr lang="en-IN" smtClean="0"/>
              <a:t>03-04-2025</a:t>
            </a:fld>
            <a:endParaRPr lang="en-IN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D052D5B-5ABE-5287-145E-D1288F15C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C1EB8BB-17A4-18AB-563A-C75D5991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26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726-45BD-4B17-BF54-42F7352C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991"/>
            <a:ext cx="7886700" cy="5302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IN" sz="3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03E4B-C368-FBDD-C0F1-184FAEE88D78}"/>
              </a:ext>
            </a:extLst>
          </p:cNvPr>
          <p:cNvSpPr txBox="1"/>
          <p:nvPr/>
        </p:nvSpPr>
        <p:spPr>
          <a:xfrm>
            <a:off x="416688" y="657355"/>
            <a:ext cx="8310623" cy="569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010"/>
              </a:spcAft>
              <a:buNone/>
            </a:pPr>
            <a:r>
              <a:rPr lang="en-IN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Core Technology:</a:t>
            </a:r>
            <a:endParaRPr lang="en-IN" sz="16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 fontAlgn="base">
              <a:spcAft>
                <a:spcPts val="106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"/>
            </a:pPr>
            <a:r>
              <a:rPr lang="en-IN" sz="16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Utilizes </a:t>
            </a:r>
            <a:r>
              <a:rPr lang="en-IN" sz="1600" i="1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</a:t>
            </a:r>
            <a:r>
              <a:rPr lang="en-IN" sz="16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nsemble Convolutional Neural Networks (CNNs) </a:t>
            </a:r>
            <a:r>
              <a:rPr lang="en-IN" sz="16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for precise crop pathogen detection.</a:t>
            </a:r>
          </a:p>
          <a:p>
            <a:pPr marL="800100" lvl="1" indent="-342900" algn="just" fontAlgn="base">
              <a:spcAft>
                <a:spcPts val="106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"/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Trained on extensive datasets of diseased crop images to recognize subtle pathogen indicators</a:t>
            </a:r>
          </a:p>
          <a:p>
            <a:pPr lvl="0" algn="just" fontAlgn="base">
              <a:spcAft>
                <a:spcPts val="1065"/>
              </a:spcAft>
              <a:buClr>
                <a:srgbClr val="000000"/>
              </a:buClr>
              <a:buSzPts val="1800"/>
            </a:pPr>
            <a:r>
              <a:rPr lang="en-I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System Architecture:                                        </a:t>
            </a:r>
          </a:p>
          <a:p>
            <a:pPr marL="742950" lvl="1" indent="-285750" algn="just" fontAlgn="base">
              <a:spcAft>
                <a:spcPts val="106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6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Convolutional Layers                                     </a:t>
            </a:r>
            <a:endParaRPr lang="en-IN" sz="16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Times New Roman" panose="02020603050405020304" pitchFamily="18" charset="0"/>
            </a:endParaRPr>
          </a:p>
          <a:p>
            <a:pPr marL="742950" lvl="1" indent="-285750" algn="just" fontAlgn="base">
              <a:spcAft>
                <a:spcPts val="106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Pooling Layers                                               </a:t>
            </a:r>
            <a:endParaRPr lang="en-IN" sz="16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 fontAlgn="base">
              <a:spcAft>
                <a:spcPts val="106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Fully Connected Layers </a:t>
            </a:r>
          </a:p>
          <a:p>
            <a:pPr marL="742950" lvl="1" indent="-285750" algn="just" fontAlgn="base">
              <a:spcAft>
                <a:spcPts val="106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Concatenation</a:t>
            </a:r>
            <a:endParaRPr lang="en-IN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Enhancements: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Transformations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Augmentation/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Colour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Spacing</a:t>
            </a:r>
          </a:p>
          <a:p>
            <a:pPr>
              <a:spcAft>
                <a:spcPts val="800"/>
              </a:spcAft>
            </a:pPr>
            <a:r>
              <a:rPr lang="en-IN" sz="16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Benefits:</a:t>
            </a:r>
            <a:endParaRPr lang="en-IN" sz="16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Times New Roman" panose="02020603050405020304" pitchFamily="18" charset="0"/>
            </a:endParaRPr>
          </a:p>
          <a:p>
            <a:pPr marL="342900" lvl="0" indent="-342900" algn="just" fontAlgn="base">
              <a:spcAft>
                <a:spcPts val="106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"/>
            </a:pPr>
            <a:r>
              <a:rPr lang="en-IN" sz="16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Real-time Detection: </a:t>
            </a:r>
            <a:r>
              <a:rPr lang="en-IN" sz="16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Facilitates timely intervention to prevent crop damage.</a:t>
            </a:r>
            <a:endParaRPr lang="en-IN" sz="1600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spcAft>
                <a:spcPts val="1065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"/>
            </a:pPr>
            <a:r>
              <a:rPr lang="en-I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Scalability: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Deployable in diverse agricultural settings.</a:t>
            </a:r>
            <a:endParaRPr lang="en-IN" sz="16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Wingdings" panose="05000000000000000000" pitchFamily="2" charset="2"/>
              <a:cs typeface="Times New Roman" panose="02020603050405020304" pitchFamily="18" charset="0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2439751-E636-B927-FD12-0015A2A0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301C-2A34-4B90-82C4-CB43B0D511B8}" type="datetime1">
              <a:rPr lang="en-IN" smtClean="0"/>
              <a:t>03-04-2025</a:t>
            </a:fld>
            <a:endParaRPr lang="en-IN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677CDF3-68CF-2116-E7C6-912E3C61B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DETECTING CROP PATHOGENS  WITH CONVOLUTIONAL NEURAL NETWORKS</a:t>
            </a:r>
            <a:endParaRPr lang="en-IN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B5DB7-6F0C-BC5E-29F9-B3E60C67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F152-60F5-4862-82F9-1190556AA56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3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465</TotalTime>
  <Words>2233</Words>
  <Application>Microsoft Office PowerPoint</Application>
  <PresentationFormat>On-screen Show (4:3)</PresentationFormat>
  <Paragraphs>331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PowerPoint Presentation</vt:lpstr>
      <vt:lpstr>Abstract</vt:lpstr>
      <vt:lpstr>Introduction</vt:lpstr>
      <vt:lpstr>Literature Survey</vt:lpstr>
      <vt:lpstr>Literature Survey</vt:lpstr>
      <vt:lpstr>Literature Survey</vt:lpstr>
      <vt:lpstr>Problem Statement</vt:lpstr>
      <vt:lpstr>Software / Hardware used</vt:lpstr>
      <vt:lpstr>Proposed System</vt:lpstr>
      <vt:lpstr>System Architecture</vt:lpstr>
      <vt:lpstr>Module Description</vt:lpstr>
      <vt:lpstr>Module Description</vt:lpstr>
      <vt:lpstr>Module Description</vt:lpstr>
      <vt:lpstr>Module Description</vt:lpstr>
      <vt:lpstr>Module Description</vt:lpstr>
      <vt:lpstr>Ensemble Methodology</vt:lpstr>
      <vt:lpstr>System Design – Use Case Diagram</vt:lpstr>
      <vt:lpstr>System Design - DFD</vt:lpstr>
      <vt:lpstr>System Design - Flow Chart </vt:lpstr>
      <vt:lpstr>Testing /Performance Evaluation / Results</vt:lpstr>
      <vt:lpstr>Testing /Performance Evaluation / Results</vt:lpstr>
      <vt:lpstr>Performance Evaluation / Results</vt:lpstr>
      <vt:lpstr>Screen Shots</vt:lpstr>
      <vt:lpstr>Screen Shots</vt:lpstr>
      <vt:lpstr>Conclusion</vt:lpstr>
      <vt:lpstr>Feature Enhancement</vt:lpstr>
      <vt:lpstr>Reference Paper/ 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SENTHILKUMAR G</dc:creator>
  <cp:lastModifiedBy>litika g</cp:lastModifiedBy>
  <cp:revision>32</cp:revision>
  <dcterms:created xsi:type="dcterms:W3CDTF">2020-12-27T14:21:20Z</dcterms:created>
  <dcterms:modified xsi:type="dcterms:W3CDTF">2025-04-03T07:57:14Z</dcterms:modified>
</cp:coreProperties>
</file>